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71" r:id="rId5"/>
    <p:sldId id="284" r:id="rId6"/>
    <p:sldId id="272" r:id="rId7"/>
    <p:sldId id="286" r:id="rId8"/>
    <p:sldId id="292" r:id="rId9"/>
    <p:sldId id="287" r:id="rId10"/>
    <p:sldId id="290" r:id="rId11"/>
    <p:sldId id="291" r:id="rId12"/>
    <p:sldId id="293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  <p:cmAuthor id="2" name="Силкин Владислав Валерьевич" initials="СВВ" lastIdx="1" clrIdx="1">
    <p:extLst>
      <p:ext uri="{19B8F6BF-5375-455C-9EA6-DF929625EA0E}">
        <p15:presenceInfo xmlns:p15="http://schemas.microsoft.com/office/powerpoint/2012/main" userId="S-1-5-21-3674890872-1406439013-3720264777-250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3"/>
    <p:restoredTop sz="94722"/>
  </p:normalViewPr>
  <p:slideViewPr>
    <p:cSldViewPr snapToGrid="0" snapToObjects="1">
      <p:cViewPr varScale="1">
        <p:scale>
          <a:sx n="109" d="100"/>
          <a:sy n="109" d="100"/>
        </p:scale>
        <p:origin x="954" y="114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08/25/2023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0721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08/25/2023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.hse.ru/intel" TargetMode="External"/><Relationship Id="rId2" Type="http://schemas.openxmlformats.org/officeDocument/2006/relationships/hyperlink" Target="https://www.hse.ru/info/pat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tto.hse.r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ru/aup/678863059/67886323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hse.ru/aup/ubu/resources_func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Порядок постановки РИД на бухгалтерский учет НИУ ВШЭ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Центр коммерциализации разработок и трансфера технологий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2023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AC8064E-5791-204C-B92F-A018279494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A111DD-C00C-2D48-9F7A-4E23C5BA0C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32404" y="2073968"/>
            <a:ext cx="11127191" cy="776190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300" u="sng" dirty="0">
                <a:solidFill>
                  <a:schemeClr val="bg1"/>
                </a:solidFill>
              </a:rPr>
              <a:t>Цель постановки РИД на бухгалтерский учет</a:t>
            </a:r>
            <a:r>
              <a:rPr lang="ru-RU" sz="1300" dirty="0">
                <a:solidFill>
                  <a:schemeClr val="bg1"/>
                </a:solidFill>
              </a:rPr>
              <a:t>: возможность распоряжения правами на РИД путем заключения коммерческих договоров; исполнение обязательства НИУ ВШЭ по бухгалтерскому учету РИД, права на которые принадлежат НИУ ВШЭ.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300" u="sng" dirty="0">
                <a:solidFill>
                  <a:schemeClr val="bg1"/>
                </a:solidFill>
              </a:rPr>
              <a:t>Результат процесса</a:t>
            </a:r>
            <a:r>
              <a:rPr lang="ru-RU" sz="1300" dirty="0">
                <a:solidFill>
                  <a:schemeClr val="bg1"/>
                </a:solidFill>
              </a:rPr>
              <a:t>: оформлены документы для бухгалтерского учета РИД; РИД принят к бухгалтерскому учету.</a:t>
            </a:r>
          </a:p>
        </p:txBody>
      </p:sp>
      <p:sp>
        <p:nvSpPr>
          <p:cNvPr id="22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 txBox="1">
            <a:spLocks/>
          </p:cNvSpPr>
          <p:nvPr/>
        </p:nvSpPr>
        <p:spPr>
          <a:xfrm>
            <a:off x="558841" y="3299785"/>
            <a:ext cx="11167874" cy="25157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2400" dirty="0"/>
              <a:t>Получение регистрационного номера </a:t>
            </a:r>
            <a:r>
              <a:rPr lang="ru-RU" sz="2400" dirty="0" smtClean="0"/>
              <a:t>РИД</a:t>
            </a:r>
            <a:endParaRPr lang="ru-RU" sz="2400" dirty="0"/>
          </a:p>
          <a:p>
            <a:pPr marL="342900" indent="-342900">
              <a:buFont typeface="+mj-lt"/>
              <a:buAutoNum type="arabicPeriod" startAt="2"/>
            </a:pPr>
            <a:r>
              <a:rPr lang="ru-RU" sz="2400" dirty="0" smtClean="0"/>
              <a:t>Расчет фактических </a:t>
            </a:r>
            <a:r>
              <a:rPr lang="ru-RU" sz="2400" dirty="0"/>
              <a:t>затрат на создание РИД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ru-RU" sz="2400" dirty="0"/>
              <a:t>Подготовка Акта о приеме-передаче, внедрении НМА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ru-RU" sz="2400" dirty="0"/>
              <a:t>Подписание Акта у Комиссии по поступлению и выбытию нефинансовых и нематериальных активов - завершающий этап постановки РИД на </a:t>
            </a:r>
            <a:r>
              <a:rPr lang="ru-RU" sz="2400" dirty="0" smtClean="0"/>
              <a:t>бухгалтерский </a:t>
            </a:r>
            <a:r>
              <a:rPr lang="ru-RU" sz="2400" dirty="0"/>
              <a:t>учет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C51118-EF3B-7537-3A77-98D0A6B8D995}"/>
              </a:ext>
            </a:extLst>
          </p:cNvPr>
          <p:cNvSpPr txBox="1"/>
          <p:nvPr/>
        </p:nvSpPr>
        <p:spPr>
          <a:xfrm>
            <a:off x="512063" y="1357586"/>
            <a:ext cx="11167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Этапы постановки РИД на бухгалтерский учет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C4DAC3E-DE19-02BE-D532-1D0706DE00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66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5939" y="1417320"/>
            <a:ext cx="5180773" cy="503834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400" dirty="0"/>
              <a:t>После постановки РИД на административный учет </a:t>
            </a:r>
            <a:r>
              <a:rPr lang="ru-RU" sz="1400" dirty="0" smtClean="0"/>
              <a:t>найдите регистрационный </a:t>
            </a:r>
            <a:r>
              <a:rPr lang="ru-RU" sz="1400" dirty="0"/>
              <a:t>(реестровый) номер </a:t>
            </a:r>
            <a:r>
              <a:rPr lang="ru-RU" sz="1400" dirty="0" smtClean="0"/>
              <a:t>РИД </a:t>
            </a:r>
            <a:r>
              <a:rPr lang="ru-RU" sz="1400" dirty="0"/>
              <a:t>и дату регистрации </a:t>
            </a:r>
            <a:r>
              <a:rPr lang="ru-RU" sz="1400" dirty="0" smtClean="0"/>
              <a:t>на сайте: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www.hse.ru/info/patent</a:t>
            </a:r>
            <a:r>
              <a:rPr lang="ru-RU" sz="1400" dirty="0" smtClean="0"/>
              <a:t> либо по телефону/электронной </a:t>
            </a:r>
            <a:r>
              <a:rPr lang="ru-RU" sz="1400" dirty="0"/>
              <a:t>почте в  </a:t>
            </a:r>
            <a:r>
              <a:rPr lang="ru-RU" sz="1400" dirty="0">
                <a:hlinkClick r:id="rId3"/>
              </a:rPr>
              <a:t>Отделе правового сопровождения научной деятельности и вопросов интеллектуальной собственности Дирекции по правовым вопросам </a:t>
            </a:r>
            <a:r>
              <a:rPr lang="ru-RU" sz="1400" dirty="0"/>
              <a:t>или </a:t>
            </a:r>
            <a:r>
              <a:rPr lang="ru-RU" sz="1400" dirty="0">
                <a:hlinkClick r:id="rId4"/>
              </a:rPr>
              <a:t>Центре коммерциализации разработок и трансфера </a:t>
            </a:r>
            <a:r>
              <a:rPr lang="ru-RU" sz="1400" dirty="0" smtClean="0">
                <a:hlinkClick r:id="rId4"/>
              </a:rPr>
              <a:t>технологий</a:t>
            </a:r>
            <a:r>
              <a:rPr lang="ru-RU" sz="1400" dirty="0" smtClean="0"/>
              <a:t> из Системы учета результатов </a:t>
            </a:r>
            <a:r>
              <a:rPr lang="ru-RU" sz="1400" dirty="0"/>
              <a:t>интеллектуальной деятельности </a:t>
            </a:r>
            <a:r>
              <a:rPr lang="ru-RU" sz="1400" dirty="0" smtClean="0"/>
              <a:t>(СУРИД).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/>
              <a:t>Регистрационный номер и дата </a:t>
            </a:r>
            <a:r>
              <a:rPr lang="ru-RU" sz="1400" dirty="0" smtClean="0"/>
              <a:t>регистрации* </a:t>
            </a:r>
            <a:r>
              <a:rPr lang="ru-RU" sz="1400" dirty="0"/>
              <a:t>необходимы для составления «Акта 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НМА», указывается в 1 разделе Акта «Сведения об объектах - нематериальных активах» - столбец 3 «Дата регистрации» и 9 «Номер иной».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* </a:t>
            </a:r>
            <a:r>
              <a:rPr lang="ru-RU" dirty="0">
                <a:solidFill>
                  <a:srgbClr val="FF0000"/>
                </a:solidFill>
              </a:rPr>
              <a:t>Указывается дата уведомления о создании РИД; если РИД прошел процедуру государственной регистрации, то дата выдачи патента или свидетельства о государственной регистрации.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825940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1. ПОЛУЧЕНИЕ РЕГИСТРАЦИОННОГО НОМЕРА РИД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C393E67-9ABD-F21D-AD12-7E3056343A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621" y="4117015"/>
            <a:ext cx="1274826" cy="5363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170" y="1417320"/>
            <a:ext cx="5983035" cy="390477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880804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2. РАСЧЕТ ФАКТИЧЕСКИХ ЗАТРАТ НА СОЗДАНИЕ РИД (НЕМАТЕРИАЛЬНОГО АКТИВА)</a:t>
            </a:r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 txBox="1">
            <a:spLocks/>
          </p:cNvSpPr>
          <p:nvPr/>
        </p:nvSpPr>
        <p:spPr>
          <a:xfrm>
            <a:off x="532638" y="4100423"/>
            <a:ext cx="11026775" cy="1950202"/>
          </a:xfrm>
          <a:prstGeom prst="rect">
            <a:avLst/>
          </a:prstGeom>
        </p:spPr>
        <p:txBody>
          <a:bodyPr vert="horz" lIns="0" tIns="0" rIns="0" bIns="45720" rtlCol="0">
            <a:normAutofit lnSpcReduction="10000"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Заполните документ «Расчет фактических затрат на создание нематериального актива» (см. файл «Документ № </a:t>
            </a:r>
            <a:r>
              <a:rPr lang="ru-RU" sz="1400" dirty="0" smtClean="0"/>
              <a:t>2» </a:t>
            </a:r>
            <a:r>
              <a:rPr lang="ru-RU" sz="1400" dirty="0"/>
              <a:t>к презентации</a:t>
            </a:r>
            <a:r>
              <a:rPr lang="ru-RU" sz="1400" dirty="0" smtClean="0"/>
              <a:t>) – пример заполнения см. слайды 4 и 5. </a:t>
            </a:r>
            <a:endParaRPr lang="ru-RU" sz="1400" dirty="0"/>
          </a:p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Направьте подготовленный Расчет по электронной почте курирующему ваше подразделение сотруднику </a:t>
            </a:r>
            <a:r>
              <a:rPr lang="ru-RU" sz="1400" dirty="0">
                <a:hlinkClick r:id="rId2"/>
              </a:rPr>
              <a:t>Отдела экономики труда и заработной платы Управления экономики</a:t>
            </a:r>
            <a:r>
              <a:rPr lang="ru-RU" sz="1400" dirty="0"/>
              <a:t>. Согласуйте с ним произведенные расчеты.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Согласуйте с </a:t>
            </a:r>
            <a:r>
              <a:rPr lang="ru-RU" sz="1400" dirty="0" smtClean="0"/>
              <a:t>Управлением экономики </a:t>
            </a:r>
            <a:r>
              <a:rPr lang="ru-RU" sz="1400" dirty="0"/>
              <a:t>аналитику произведенных </a:t>
            </a:r>
            <a:r>
              <a:rPr lang="ru-RU" sz="1400" dirty="0" smtClean="0"/>
              <a:t>затрат (источник финансирования при создании РИД).</a:t>
            </a:r>
            <a:endParaRPr lang="ru-RU" sz="1400" dirty="0"/>
          </a:p>
          <a:p>
            <a:pPr marL="342900" indent="-342900">
              <a:buFont typeface="Arial" panose="020B0604020202020204" pitchFamily="34" charset="0"/>
              <a:buAutoNum type="arabicPeriod" startAt="3"/>
            </a:pPr>
            <a:r>
              <a:rPr lang="ru-RU" sz="1400" dirty="0"/>
              <a:t>Подпишите Расчет у руководителя вашего структурного </a:t>
            </a:r>
            <a:r>
              <a:rPr lang="ru-RU" sz="1400" dirty="0" smtClean="0"/>
              <a:t>подразделения </a:t>
            </a:r>
            <a:r>
              <a:rPr lang="ru-RU" sz="1400" dirty="0"/>
              <a:t>и курирующего сотрудника Управления экономики НИУ ВШЭ.</a:t>
            </a:r>
          </a:p>
          <a:p>
            <a:pPr marL="342900" indent="-342900">
              <a:buFont typeface="Arial" panose="020B0604020202020204" pitchFamily="34" charset="0"/>
              <a:buAutoNum type="arabicPeriod" startAt="3"/>
            </a:pPr>
            <a:r>
              <a:rPr lang="ru-RU" sz="1400" dirty="0"/>
              <a:t>Отсканируйте </a:t>
            </a:r>
            <a:r>
              <a:rPr lang="ru-RU" sz="1400" dirty="0" smtClean="0"/>
              <a:t>подписанный документ </a:t>
            </a:r>
            <a:r>
              <a:rPr lang="ru-RU" sz="1400" dirty="0"/>
              <a:t>«Расчет фактических затрат на создание нематериального актива».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B72176-A67D-AFCF-8CB5-2294CBF32474}"/>
              </a:ext>
            </a:extLst>
          </p:cNvPr>
          <p:cNvSpPr txBox="1"/>
          <p:nvPr/>
        </p:nvSpPr>
        <p:spPr>
          <a:xfrm>
            <a:off x="532638" y="1503804"/>
            <a:ext cx="536524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Соберите информацию о понесенных затратах на создание РИД + источниках финансирования выполненных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работ: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E2D69"/>
              </a:solidFill>
              <a:effectLst/>
              <a:uLnTx/>
              <a:uFillTx/>
              <a:latin typeface="HSE Sans" panose="02000000000000000000" pitchFamily="2" charset="0"/>
              <a:ea typeface="+mn-ea"/>
              <a:cs typeface="+mn-cs"/>
            </a:endParaRPr>
          </a:p>
          <a:p>
            <a:pPr marL="539750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расходы на оплату труда работников, непосредственно занятых при создании РИД (заработная плата, оплата по договорам ГПХ и пр.);</a:t>
            </a:r>
          </a:p>
          <a:p>
            <a:pPr marL="539750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сумма отчислений на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обязательные страховые взносы;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E2D69"/>
              </a:solidFill>
              <a:effectLst/>
              <a:uLnTx/>
              <a:uFillTx/>
              <a:latin typeface="HSE Sans" panose="02000000000000000000" pitchFamily="2" charset="0"/>
              <a:ea typeface="+mn-ea"/>
              <a:cs typeface="+mn-cs"/>
            </a:endParaRPr>
          </a:p>
          <a:p>
            <a:pPr marL="539750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также можно (но не обязательно) собрать информацию о расходах на содержание и эксплуатацию научно-исследовательского оборудования, установок и сооружений, других основных средств и иного имущества университета использованных непосредственно при создании РИД;</a:t>
            </a:r>
          </a:p>
          <a:p>
            <a:pPr marL="539750" marR="0" lvl="0" indent="-1825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E2D69"/>
                </a:solidFill>
                <a:effectLst/>
                <a:uLnTx/>
                <a:uFillTx/>
                <a:latin typeface="HSE Sans" panose="02000000000000000000" pitchFamily="2" charset="0"/>
                <a:ea typeface="+mn-ea"/>
                <a:cs typeface="+mn-cs"/>
              </a:rPr>
              <a:t>иные расходы, непосредственно связанные с созданием РИД.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E2D69"/>
              </a:solidFill>
              <a:effectLst/>
              <a:uLnTx/>
              <a:uFillTx/>
              <a:latin typeface="HSE Sans" panose="02000000000000000000" pitchFamily="2" charset="0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38F10F-AD3D-75BA-13EF-6C326580B03B}"/>
              </a:ext>
            </a:extLst>
          </p:cNvPr>
          <p:cNvSpPr txBox="1"/>
          <p:nvPr/>
        </p:nvSpPr>
        <p:spPr>
          <a:xfrm>
            <a:off x="6163056" y="1526661"/>
            <a:ext cx="6094476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>
                <a:tab pos="357188" algn="l"/>
              </a:tabLst>
              <a:defRPr/>
            </a:pPr>
            <a:r>
              <a:rPr lang="ru-RU" sz="1400" dirty="0">
                <a:solidFill>
                  <a:srgbClr val="0E2D69"/>
                </a:solidFill>
                <a:latin typeface="HSE Sans" panose="02000000000000000000" pitchFamily="2" charset="0"/>
              </a:rPr>
              <a:t>Подготовьте следующие </a:t>
            </a:r>
            <a:r>
              <a:rPr lang="ru-RU" sz="1400" dirty="0" smtClean="0">
                <a:solidFill>
                  <a:srgbClr val="0E2D69"/>
                </a:solidFill>
                <a:latin typeface="HSE Sans" panose="02000000000000000000" pitchFamily="2" charset="0"/>
              </a:rPr>
              <a:t>данные:</a:t>
            </a:r>
            <a:endParaRPr lang="ru-RU" sz="1400" dirty="0">
              <a:solidFill>
                <a:srgbClr val="0E2D69"/>
              </a:solidFill>
              <a:latin typeface="HSE Sans" panose="02000000000000000000" pitchFamily="2" charset="0"/>
            </a:endParaRPr>
          </a:p>
          <a:p>
            <a:pPr marL="539750" marR="0" lvl="0" indent="-1698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F2C68"/>
                </a:solidFill>
                <a:effectLst/>
                <a:uLnTx/>
                <a:uFillTx/>
                <a:latin typeface="HSE Sans" panose="02000000000000000000" pitchFamily="50" charset="0"/>
              </a:rPr>
              <a:t>название РИД;</a:t>
            </a:r>
          </a:p>
          <a:p>
            <a:pPr marL="539750" marR="0" lvl="0" indent="-1698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F2C68"/>
                </a:solidFill>
                <a:effectLst/>
                <a:uLnTx/>
                <a:uFillTx/>
                <a:latin typeface="HSE Sans" panose="02000000000000000000" pitchFamily="50" charset="0"/>
              </a:rPr>
              <a:t>ФИО авторов  РИД;</a:t>
            </a:r>
          </a:p>
          <a:p>
            <a:pPr marL="539750" marR="0" lvl="0" indent="-1698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>
                <a:solidFill>
                  <a:srgbClr val="0F2C68"/>
                </a:solidFill>
                <a:latin typeface="HSE Sans" panose="02000000000000000000" pitchFamily="50" charset="0"/>
              </a:rPr>
              <a:t>период создания РИД: </a:t>
            </a:r>
            <a:r>
              <a:rPr lang="ru-RU" sz="1200" dirty="0" err="1">
                <a:solidFill>
                  <a:srgbClr val="0F2C68"/>
                </a:solidFill>
                <a:latin typeface="HSE Sans" panose="02000000000000000000" pitchFamily="50" charset="0"/>
              </a:rPr>
              <a:t>дд.мм.гг</a:t>
            </a:r>
            <a:r>
              <a:rPr lang="ru-RU" sz="1200" dirty="0">
                <a:solidFill>
                  <a:srgbClr val="0F2C68"/>
                </a:solidFill>
                <a:latin typeface="HSE Sans" panose="02000000000000000000" pitchFamily="50" charset="0"/>
              </a:rPr>
              <a:t> начала и </a:t>
            </a:r>
            <a:r>
              <a:rPr lang="ru-RU" sz="1200" dirty="0" err="1">
                <a:solidFill>
                  <a:srgbClr val="0F2C68"/>
                </a:solidFill>
                <a:latin typeface="HSE Sans" panose="02000000000000000000" pitchFamily="50" charset="0"/>
              </a:rPr>
              <a:t>дд.мм.гг</a:t>
            </a:r>
            <a:r>
              <a:rPr lang="ru-RU" sz="1200" dirty="0">
                <a:solidFill>
                  <a:srgbClr val="0F2C68"/>
                </a:solidFill>
                <a:latin typeface="HSE Sans" panose="02000000000000000000" pitchFamily="50" charset="0"/>
              </a:rPr>
              <a:t> окончания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F2C68"/>
              </a:solidFill>
              <a:effectLst/>
              <a:uLnTx/>
              <a:uFillTx/>
              <a:latin typeface="HSE Sans" panose="02000000000000000000" pitchFamily="50" charset="0"/>
            </a:endParaRPr>
          </a:p>
          <a:p>
            <a:pPr marL="539750" marR="0" lvl="0" indent="-1698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F2C6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631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4532" y="3651513"/>
            <a:ext cx="11082935" cy="2997907"/>
          </a:xfrm>
        </p:spPr>
        <p:txBody>
          <a:bodyPr>
            <a:normAutofit/>
          </a:bodyPr>
          <a:lstStyle/>
          <a:p>
            <a:r>
              <a:rPr lang="ru-RU" sz="1400" u="sng" dirty="0">
                <a:latin typeface="HSE Sans" panose="02000000000000000000" pitchFamily="50" charset="0"/>
              </a:rPr>
              <a:t>ИТОГО: 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latin typeface="HSE Sans" panose="02000000000000000000" pitchFamily="50" charset="0"/>
              </a:rPr>
              <a:t>Рабочих часов в месяц – 168 часов </a:t>
            </a:r>
            <a:r>
              <a:rPr lang="ru-RU" sz="1400" dirty="0" smtClean="0">
                <a:latin typeface="HSE Sans" panose="02000000000000000000" pitchFamily="50" charset="0"/>
              </a:rPr>
              <a:t>(21 </a:t>
            </a:r>
            <a:r>
              <a:rPr lang="ru-RU" sz="1400" dirty="0" err="1">
                <a:latin typeface="HSE Sans" panose="02000000000000000000" pitchFamily="50" charset="0"/>
              </a:rPr>
              <a:t>р.д</a:t>
            </a:r>
            <a:r>
              <a:rPr lang="ru-RU" sz="1400" dirty="0">
                <a:latin typeface="HSE Sans" panose="02000000000000000000" pitchFamily="50" charset="0"/>
              </a:rPr>
              <a:t>. х 8 часов/д</a:t>
            </a:r>
            <a:r>
              <a:rPr lang="ru-RU" sz="1400" dirty="0" smtClean="0">
                <a:latin typeface="HSE Sans" panose="02000000000000000000" pitchFamily="50" charset="0"/>
              </a:rPr>
              <a:t>.)</a:t>
            </a:r>
            <a:endParaRPr lang="ru-RU" sz="1400" dirty="0">
              <a:latin typeface="HSE Sans" panose="02000000000000000000" pitchFamily="50" charset="0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latin typeface="HSE Sans" panose="02000000000000000000" pitchFamily="50" charset="0"/>
              </a:rPr>
              <a:t>Час рабочего времени стоит - 297,62 руб./час </a:t>
            </a:r>
            <a:r>
              <a:rPr lang="ru-RU" sz="1400" dirty="0" smtClean="0">
                <a:latin typeface="HSE Sans" panose="02000000000000000000" pitchFamily="50" charset="0"/>
              </a:rPr>
              <a:t>(50 </a:t>
            </a:r>
            <a:r>
              <a:rPr lang="ru-RU" sz="1400" dirty="0">
                <a:latin typeface="HSE Sans" panose="02000000000000000000" pitchFamily="50" charset="0"/>
              </a:rPr>
              <a:t>000 руб. / 168 </a:t>
            </a:r>
            <a:r>
              <a:rPr lang="ru-RU" sz="1400" dirty="0" smtClean="0">
                <a:latin typeface="HSE Sans" panose="02000000000000000000" pitchFamily="50" charset="0"/>
              </a:rPr>
              <a:t>часов)</a:t>
            </a:r>
            <a:endParaRPr lang="ru-RU" sz="1400" dirty="0">
              <a:latin typeface="HSE Sans" panose="02000000000000000000" pitchFamily="50" charset="0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latin typeface="HSE Sans" panose="02000000000000000000" pitchFamily="50" charset="0"/>
              </a:rPr>
              <a:t>Расходы по зарплате на создание РИД в июне 2022 г. составили - 2 976,20 руб. </a:t>
            </a:r>
            <a:r>
              <a:rPr lang="ru-RU" sz="1400" dirty="0" smtClean="0">
                <a:latin typeface="HSE Sans" panose="02000000000000000000" pitchFamily="50" charset="0"/>
              </a:rPr>
              <a:t>(297,62 </a:t>
            </a:r>
            <a:r>
              <a:rPr lang="ru-RU" sz="1400" dirty="0">
                <a:latin typeface="HSE Sans" panose="02000000000000000000" pitchFamily="50" charset="0"/>
              </a:rPr>
              <a:t>руб./час  х  10 </a:t>
            </a:r>
            <a:r>
              <a:rPr lang="ru-RU" sz="1400" dirty="0" smtClean="0">
                <a:latin typeface="HSE Sans" panose="02000000000000000000" pitchFamily="50" charset="0"/>
              </a:rPr>
              <a:t>часов)</a:t>
            </a:r>
            <a:endParaRPr lang="ru-RU" sz="1400" dirty="0">
              <a:latin typeface="HSE Sans" panose="02000000000000000000" pitchFamily="50" charset="0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latin typeface="HSE Sans" panose="02000000000000000000" pitchFamily="50" charset="0"/>
              </a:rPr>
              <a:t>Сумма страховых взносов на обязательное медицинское страхование: 2 976,20 руб. * 5.1% = 151,79 руб.</a:t>
            </a:r>
          </a:p>
          <a:p>
            <a:r>
              <a:rPr lang="ru-RU" sz="1400" dirty="0">
                <a:latin typeface="HSE Sans" panose="02000000000000000000" pitchFamily="50" charset="0"/>
              </a:rPr>
              <a:t>Сумма страховых взносов на обязательное социальное страхование: 2 976,20 руб. * 2.9% = 86,31 руб.</a:t>
            </a:r>
          </a:p>
          <a:p>
            <a:r>
              <a:rPr lang="ru-RU" sz="1400" dirty="0">
                <a:latin typeface="HSE Sans" panose="02000000000000000000" pitchFamily="50" charset="0"/>
              </a:rPr>
              <a:t>Сумма страховых взносов на страхование от несчастных случаев на производстве и профзаболеваний: 2 976,20 руб. * 0.2% = 5,95 руб.</a:t>
            </a:r>
          </a:p>
          <a:p>
            <a:r>
              <a:rPr lang="ru-RU" sz="1600" dirty="0">
                <a:solidFill>
                  <a:srgbClr val="FF0000"/>
                </a:solidFill>
              </a:rPr>
              <a:t>Итого фактические расходы на создание РИД 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0000"/>
                </a:solidFill>
              </a:rPr>
              <a:t>составили 3 875, 01 руб. : Стоимость оплаты труда 2 976,20 руб. + все страховые взносы 898,81 руб.</a:t>
            </a:r>
          </a:p>
          <a:p>
            <a:endParaRPr lang="ru-RU" sz="1400" dirty="0">
              <a:latin typeface="HSE Sans" panose="02000000000000000000" pitchFamily="50" charset="0"/>
            </a:endParaRPr>
          </a:p>
          <a:p>
            <a:pPr marL="342900" indent="-342900">
              <a:buAutoNum type="arabicPeriod"/>
            </a:pPr>
            <a:endParaRPr lang="ru-RU" sz="1500" dirty="0">
              <a:latin typeface="HSE Sans" panose="02000000000000000000" pitchFamily="50" charset="0"/>
            </a:endParaRPr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880804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2. РАСЧЕТ ФАКТИЧЕСКИХ ЗАТРАТ НА СОЗДАНИЕ РИД (НЕМАТЕРИАЛЬНОГО АКТИВА)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581" y="1707532"/>
            <a:ext cx="6436675" cy="25072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E923B9-278F-715E-348B-4CE73B6DA37E}"/>
              </a:ext>
            </a:extLst>
          </p:cNvPr>
          <p:cNvSpPr txBox="1"/>
          <p:nvPr/>
        </p:nvSpPr>
        <p:spPr>
          <a:xfrm>
            <a:off x="453949" y="1283372"/>
            <a:ext cx="104328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HSE Sans" panose="02000000000000000000" pitchFamily="50" charset="0"/>
              </a:rPr>
              <a:t>Схема расчета суммы расходов на оплату работы штатным сотрудникам - авторам РИД:</a:t>
            </a:r>
          </a:p>
        </p:txBody>
      </p:sp>
      <p:sp>
        <p:nvSpPr>
          <p:cNvPr id="13" name="Текст 3">
            <a:extLst>
              <a:ext uri="{FF2B5EF4-FFF2-40B4-BE49-F238E27FC236}">
                <a16:creationId xmlns:a16="http://schemas.microsoft.com/office/drawing/2014/main" id="{B48A7C5F-18F3-1FB8-9566-FA365C32586B}"/>
              </a:ext>
            </a:extLst>
          </p:cNvPr>
          <p:cNvSpPr txBox="1">
            <a:spLocks/>
          </p:cNvSpPr>
          <p:nvPr/>
        </p:nvSpPr>
        <p:spPr>
          <a:xfrm>
            <a:off x="554532" y="1728733"/>
            <a:ext cx="5343347" cy="3022558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rgbClr val="FF0000"/>
                </a:solidFill>
              </a:rPr>
              <a:t>Расчет затрат на примере одного месяца (июнь 2022 г.)</a:t>
            </a:r>
          </a:p>
          <a:p>
            <a:r>
              <a:rPr lang="ru-RU" sz="1400" u="sng" dirty="0"/>
              <a:t>Исходные данные: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Оклад Иванова </a:t>
            </a:r>
            <a:r>
              <a:rPr lang="ru-RU" sz="1400" dirty="0" err="1"/>
              <a:t>И.И</a:t>
            </a:r>
            <a:r>
              <a:rPr lang="ru-RU" sz="1400" dirty="0"/>
              <a:t>. – 50 000 руб. (начислено включая НДФЛ);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Рабочих дней в июне – 21;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Рабочих часов в день – 8 часов;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На создание РИД у Иванова </a:t>
            </a:r>
            <a:r>
              <a:rPr lang="ru-RU" sz="1400" dirty="0" err="1"/>
              <a:t>И.И</a:t>
            </a:r>
            <a:r>
              <a:rPr lang="ru-RU" sz="1400" dirty="0"/>
              <a:t>. в июне ушло 10 </a:t>
            </a:r>
            <a:r>
              <a:rPr lang="ru-RU" sz="1400" dirty="0" err="1"/>
              <a:t>раб.часов</a:t>
            </a:r>
            <a:r>
              <a:rPr lang="ru-RU" sz="1400" dirty="0"/>
              <a:t>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64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5939" y="1196197"/>
            <a:ext cx="5939725" cy="5661803"/>
          </a:xfrm>
        </p:spPr>
        <p:txBody>
          <a:bodyPr>
            <a:normAutofit/>
          </a:bodyPr>
          <a:lstStyle/>
          <a:p>
            <a:r>
              <a:rPr lang="ru-RU" sz="1400" dirty="0"/>
              <a:t>Все строки документа Расчета должны быть расшифрованы. Например, если автор работал над созданием РИД несколько месяцев или участие принимали несколько авторов, то </a:t>
            </a:r>
            <a:r>
              <a:rPr lang="ru-RU" sz="1400" dirty="0">
                <a:solidFill>
                  <a:srgbClr val="FF0000"/>
                </a:solidFill>
              </a:rPr>
              <a:t>указываем соответствующую информацию построчно:</a:t>
            </a:r>
          </a:p>
          <a:p>
            <a:pPr marL="265113"/>
            <a:r>
              <a:rPr lang="ru-RU" sz="1500" dirty="0"/>
              <a:t>Иванов И.И. – июнь 2022 г. - 10 ч  – 2 976,20 руб.;</a:t>
            </a:r>
          </a:p>
          <a:p>
            <a:pPr marL="265113"/>
            <a:r>
              <a:rPr lang="ru-RU" sz="1500" dirty="0"/>
              <a:t>Иванов И.И. – август 2022 г. - 15 ч </a:t>
            </a:r>
            <a:r>
              <a:rPr lang="ru-RU" sz="1500" dirty="0" smtClean="0"/>
              <a:t> </a:t>
            </a:r>
            <a:r>
              <a:rPr lang="ru-RU" sz="1500" dirty="0"/>
              <a:t>– 4 076,10 руб.;</a:t>
            </a:r>
          </a:p>
          <a:p>
            <a:pPr marL="265113"/>
            <a:r>
              <a:rPr lang="ru-RU" sz="1500" dirty="0"/>
              <a:t>Смирнов П.П. – июнь 2022 г. - 13 ч  – 3 869,06 руб. </a:t>
            </a:r>
          </a:p>
          <a:p>
            <a:r>
              <a:rPr lang="ru-RU" sz="1400" dirty="0"/>
              <a:t>Строка «Оплата труда авторов» в </a:t>
            </a:r>
            <a:r>
              <a:rPr lang="ru-RU" sz="1400" dirty="0" smtClean="0"/>
              <a:t>столбце </a:t>
            </a:r>
            <a:r>
              <a:rPr lang="ru-RU" sz="1400" dirty="0"/>
              <a:t>«Сумма, руб.» будет равна сумме оплаты труда всех авторов: </a:t>
            </a:r>
          </a:p>
          <a:p>
            <a:pPr marL="265113"/>
            <a:r>
              <a:rPr lang="ru-RU" sz="1500" dirty="0"/>
              <a:t>2 976,20 руб. + 4 076,10 руб. + 3 869,06 руб. = 10 921,36 руб.</a:t>
            </a:r>
          </a:p>
          <a:p>
            <a:r>
              <a:rPr lang="ru-RU" sz="1400" dirty="0"/>
              <a:t>Аналогично необходимо расшифровывать и уплаченные взносы в фонды и т.п.)</a:t>
            </a:r>
          </a:p>
          <a:p>
            <a:r>
              <a:rPr lang="ru-RU" sz="1400" dirty="0"/>
              <a:t>Строка «Страховые взносы в …» в столбце «Сумма, руб.» будет равна сумме взносов всех авторов: 3 298,25 руб.</a:t>
            </a:r>
          </a:p>
          <a:p>
            <a:r>
              <a:rPr lang="ru-RU" sz="1400" dirty="0"/>
              <a:t>После заполнения всех строк Расчета просуммируйте все указанные суммы (оплаты труда авторов, страховых взносов, стоимости патентных и иных пошлин, прочих расходов) и внесите в поле «Итого» - она и будет являться суммой </a:t>
            </a:r>
            <a:r>
              <a:rPr lang="ru-RU" sz="1400" u="sng" dirty="0">
                <a:solidFill>
                  <a:srgbClr val="FF0000"/>
                </a:solidFill>
              </a:rPr>
              <a:t>фактических расходов на создание РИД: в приведенном </a:t>
            </a:r>
            <a:r>
              <a:rPr lang="ru-RU" sz="1400" u="sng" dirty="0" smtClean="0">
                <a:solidFill>
                  <a:srgbClr val="FF0000"/>
                </a:solidFill>
              </a:rPr>
              <a:t/>
            </a:r>
            <a:br>
              <a:rPr lang="ru-RU" sz="1400" u="sng" dirty="0" smtClean="0">
                <a:solidFill>
                  <a:srgbClr val="FF0000"/>
                </a:solidFill>
              </a:rPr>
            </a:br>
            <a:r>
              <a:rPr lang="ru-RU" sz="1400" u="sng" dirty="0" smtClean="0">
                <a:solidFill>
                  <a:srgbClr val="FF0000"/>
                </a:solidFill>
              </a:rPr>
              <a:t>примере </a:t>
            </a:r>
            <a:r>
              <a:rPr lang="ru-RU" sz="1400" u="sng" dirty="0">
                <a:solidFill>
                  <a:srgbClr val="FF0000"/>
                </a:solidFill>
              </a:rPr>
              <a:t>= 14 219,61 руб</a:t>
            </a:r>
            <a:r>
              <a:rPr lang="ru-RU" sz="1400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664" y="1295777"/>
            <a:ext cx="5220397" cy="3086424"/>
          </a:xfrm>
          <a:prstGeom prst="rect">
            <a:avLst/>
          </a:prstGeom>
        </p:spPr>
      </p:pic>
      <p:sp>
        <p:nvSpPr>
          <p:cNvPr id="9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 txBox="1">
            <a:spLocks/>
          </p:cNvSpPr>
          <p:nvPr/>
        </p:nvSpPr>
        <p:spPr>
          <a:xfrm>
            <a:off x="6835860" y="5022826"/>
            <a:ext cx="4840201" cy="12042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0" tIns="0" rIns="0" bIns="45720" rtlCol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algn="ctr">
              <a:tabLst>
                <a:tab pos="4754563" algn="l"/>
              </a:tabLst>
            </a:pPr>
            <a:r>
              <a:rPr lang="ru-RU" dirty="0"/>
              <a:t>Сумму </a:t>
            </a:r>
            <a:r>
              <a:rPr lang="ru-RU" u="sng" dirty="0"/>
              <a:t>фактических расходов на создание РИД</a:t>
            </a:r>
            <a:r>
              <a:rPr lang="ru-RU" dirty="0"/>
              <a:t> нужно будет указать в «Акте о приеме-передаче, </a:t>
            </a:r>
            <a:r>
              <a:rPr lang="ru-RU" dirty="0" smtClean="0"/>
              <a:t>внедрении </a:t>
            </a:r>
            <a:r>
              <a:rPr lang="ru-RU" dirty="0"/>
              <a:t>НМА» (см. файл «Документ № </a:t>
            </a:r>
            <a:r>
              <a:rPr lang="ru-RU" dirty="0" smtClean="0"/>
              <a:t>5» </a:t>
            </a:r>
            <a:r>
              <a:rPr lang="ru-RU" dirty="0"/>
              <a:t>к презентации) в разделе 1 «Сведения об объектах - нематериальных активах» - столбец 10 «Первоначальная (балансовая) стоимость»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61231B2A-0C57-72B6-0AB1-DFBED282C0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880804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2. РАСЧЕТ ФАКТИЧЕСКИХ ЗАТРАТ НА СОЗДАНИЕ РИД (НЕМАТЕРИАЛЬНОГО АКТИВА)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4C9CC11-4464-CB43-5DC1-01445BCFD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687328">
            <a:off x="10806116" y="4543169"/>
            <a:ext cx="603248" cy="29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5939" y="1196197"/>
            <a:ext cx="6088061" cy="5220929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ru-RU" sz="1400" dirty="0"/>
              <a:t>Заполните первую страницу «Акта 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 (см. файл «Документ № </a:t>
            </a:r>
            <a:r>
              <a:rPr lang="ru-RU" sz="1400" dirty="0" smtClean="0"/>
              <a:t>5» </a:t>
            </a:r>
            <a:r>
              <a:rPr lang="ru-RU" sz="1400" dirty="0"/>
              <a:t>к презентации):</a:t>
            </a:r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dirty="0"/>
              <a:t> </a:t>
            </a:r>
            <a:r>
              <a:rPr lang="ru-RU" sz="1400" dirty="0"/>
              <a:t>укажите руководителя вашего подразделения в поле </a:t>
            </a:r>
            <a:r>
              <a:rPr lang="ru-RU" sz="1400" dirty="0" smtClean="0"/>
              <a:t>«Утверждаю</a:t>
            </a:r>
            <a:r>
              <a:rPr lang="ru-RU" sz="1400" dirty="0"/>
              <a:t>» (в формате «Сидоров А.А</a:t>
            </a:r>
            <a:r>
              <a:rPr lang="ru-RU" sz="1400" dirty="0" smtClean="0"/>
              <a:t>.»);</a:t>
            </a:r>
            <a:endParaRPr lang="ru-RU" sz="1400" dirty="0"/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sz="1400" dirty="0"/>
              <a:t> укажите учреждение – «Национальный исследовательский университет «Высшая школа экономики</a:t>
            </a:r>
            <a:r>
              <a:rPr lang="ru-RU" sz="1400" dirty="0" smtClean="0"/>
              <a:t>»;</a:t>
            </a:r>
            <a:endParaRPr lang="ru-RU" sz="1400" dirty="0"/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sz="1400" dirty="0"/>
              <a:t> укажите наименование структурного подразделения, руководитель которого подписывает </a:t>
            </a:r>
            <a:r>
              <a:rPr lang="ru-RU" sz="1400" dirty="0" smtClean="0"/>
              <a:t>акт;</a:t>
            </a:r>
            <a:endParaRPr lang="ru-RU" sz="1400" dirty="0"/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sz="1400" dirty="0"/>
              <a:t> укажите правовое основание создания РИД </a:t>
            </a:r>
            <a:r>
              <a:rPr lang="ru-RU" sz="1400" dirty="0" smtClean="0"/>
              <a:t>(см</a:t>
            </a:r>
            <a:r>
              <a:rPr lang="ru-RU" sz="1400" dirty="0"/>
              <a:t>. файл </a:t>
            </a:r>
            <a:r>
              <a:rPr lang="ru-RU" sz="1400" dirty="0" smtClean="0"/>
              <a:t>презентации «Порядок постановки РИД на админ. учет»): </a:t>
            </a:r>
            <a:r>
              <a:rPr lang="ru-RU" sz="1400" dirty="0"/>
              <a:t>документ и его реквизиты (например, служебное задание, договор гранта, договор НИОКР и т.п</a:t>
            </a:r>
            <a:r>
              <a:rPr lang="ru-RU" sz="1400" dirty="0" smtClean="0"/>
              <a:t>.);</a:t>
            </a:r>
            <a:endParaRPr lang="ru-RU" sz="1400" dirty="0"/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sz="1400" dirty="0"/>
              <a:t> в разделе 1 «Сведения об объектах нематериальных активах» укажите:</a:t>
            </a:r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/>
              <a:t>наименование РИД; </a:t>
            </a:r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/>
              <a:t>авторов в формате «Иванов </a:t>
            </a:r>
            <a:r>
              <a:rPr lang="ru-RU" dirty="0" err="1"/>
              <a:t>И.И</a:t>
            </a:r>
            <a:r>
              <a:rPr lang="ru-RU" dirty="0"/>
              <a:t>.»; </a:t>
            </a:r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/>
              <a:t>дату регистрации РИД </a:t>
            </a:r>
            <a:r>
              <a:rPr lang="ru-RU" dirty="0" smtClean="0"/>
              <a:t>(см. сноску к слайду 3); </a:t>
            </a:r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 smtClean="0"/>
              <a:t>Фактический срок использования </a:t>
            </a:r>
            <a:r>
              <a:rPr lang="ru-RU" dirty="0"/>
              <a:t>в столбце 4 </a:t>
            </a:r>
            <a:r>
              <a:rPr lang="ru-RU" dirty="0" smtClean="0"/>
              <a:t>(кол-во месяцев, но не менее 12)</a:t>
            </a:r>
            <a:endParaRPr lang="ru-RU" dirty="0"/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/>
              <a:t>регистрационный номер РИД (в столбце 9 «Номер иной»);</a:t>
            </a:r>
          </a:p>
          <a:p>
            <a:pPr marL="646113" indent="-285750">
              <a:spcBef>
                <a:spcPts val="0"/>
              </a:spcBef>
              <a:buFontTx/>
              <a:buChar char="-"/>
              <a:tabLst>
                <a:tab pos="720725" algn="l"/>
              </a:tabLst>
            </a:pPr>
            <a:r>
              <a:rPr lang="ru-RU" dirty="0"/>
              <a:t>сумму фактических расходов на создание РИД (см. слайд 6) в столбце 10 «Первоначальная (балансовая) стоимость</a:t>
            </a:r>
            <a:r>
              <a:rPr lang="ru-RU" dirty="0" smtClean="0"/>
              <a:t>»</a:t>
            </a:r>
            <a:endParaRPr lang="ru-RU" dirty="0"/>
          </a:p>
          <a:p>
            <a:pPr marL="360363">
              <a:buFont typeface="Arial" panose="020B0604020202020204" pitchFamily="34" charset="0"/>
              <a:buChar char="•"/>
              <a:tabLst>
                <a:tab pos="720725" algn="l"/>
              </a:tabLst>
            </a:pPr>
            <a:r>
              <a:rPr lang="ru-RU" sz="1400" dirty="0"/>
              <a:t> в разделе 2 «Краткая индивидуальная характеристика объекта(</a:t>
            </a:r>
            <a:r>
              <a:rPr lang="ru-RU" sz="1400" dirty="0" err="1"/>
              <a:t>ов</a:t>
            </a:r>
            <a:r>
              <a:rPr lang="ru-RU" sz="1400" dirty="0"/>
              <a:t>)» указать вид РИД (столбец 1), его наименование (столбец 2), краткое описание РИД (столбец 3)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900108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3. ПОДГОТОВКА АКТА О ПРИЕМЕ-ПЕРЕДАЧЕ, ВНЕДРЕНИИ НЕМАТЕРИАЛЬНОГО АКТИВА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077" y="1196197"/>
            <a:ext cx="4900984" cy="348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9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5939" y="1309852"/>
            <a:ext cx="5743953" cy="5548147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ru-RU" sz="1400" dirty="0"/>
              <a:t>Заполните вторую страницу «Акта 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НМА»: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sz="1400" dirty="0"/>
              <a:t>В разделе 3 «Дополнительные сведения» укажите срок полезного </a:t>
            </a:r>
            <a:r>
              <a:rPr lang="ru-RU" sz="1400" dirty="0" smtClean="0"/>
              <a:t>использования (такой же как срок фактического использования см. слайд 7), </a:t>
            </a:r>
            <a:r>
              <a:rPr lang="ru-RU" sz="1400" dirty="0"/>
              <a:t>балансовую стоимость РИД (сумма фактических расходов на создание РИД)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sz="1400" dirty="0"/>
              <a:t>Укажите Ф.И.О. материально-ответственного лица в строке «Объекты принял» 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sz="1400" dirty="0"/>
              <a:t>Укажите балансовую стоимость РИД еще раз в конце Акта в поле «Отметка о принятии к учету»</a:t>
            </a:r>
          </a:p>
          <a:p>
            <a:pPr marL="360363" indent="-342900">
              <a:buFont typeface="+mj-lt"/>
              <a:buAutoNum type="arabicPeriod" startAt="3"/>
            </a:pPr>
            <a:r>
              <a:rPr lang="ru-RU" sz="1400" dirty="0"/>
              <a:t>Согласуйте подготовленные документы с </a:t>
            </a:r>
            <a:r>
              <a:rPr lang="ru-RU" sz="1400" dirty="0">
                <a:hlinkClick r:id="rId2"/>
              </a:rPr>
              <a:t>Отделом по учету нефинансовых активов Управления бухгалтерского учета и отчетности НИУ ВШЭ</a:t>
            </a:r>
            <a:r>
              <a:rPr lang="ru-RU" sz="1400" dirty="0"/>
              <a:t>, направив по электронной почте:</a:t>
            </a:r>
          </a:p>
          <a:p>
            <a:pPr marL="534988" lvl="1" indent="-285750">
              <a:buFont typeface="Arial" panose="020B0604020202020204" pitchFamily="34" charset="0"/>
              <a:buChar char="•"/>
            </a:pPr>
            <a:r>
              <a:rPr lang="ru-RU" sz="1400" dirty="0"/>
              <a:t>Расчет фактических затрат на создание нематериального актива в форматах *</a:t>
            </a:r>
            <a:r>
              <a:rPr lang="ru-RU" sz="1400" dirty="0" err="1"/>
              <a:t>excel</a:t>
            </a:r>
            <a:r>
              <a:rPr lang="ru-RU" sz="1400" dirty="0"/>
              <a:t> и *</a:t>
            </a:r>
            <a:r>
              <a:rPr lang="ru-RU" sz="1400" dirty="0" err="1"/>
              <a:t>pdf</a:t>
            </a:r>
            <a:r>
              <a:rPr lang="ru-RU" sz="1400" dirty="0"/>
              <a:t> </a:t>
            </a:r>
          </a:p>
          <a:p>
            <a:pPr marL="534988" lvl="1" indent="-285750">
              <a:buFont typeface="Arial" panose="020B0604020202020204" pitchFamily="34" charset="0"/>
              <a:buChar char="•"/>
            </a:pPr>
            <a:r>
              <a:rPr lang="ru-RU" sz="1400" dirty="0"/>
              <a:t>Акт 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 в формате *</a:t>
            </a:r>
            <a:r>
              <a:rPr lang="ru-RU" sz="1400" dirty="0" err="1"/>
              <a:t>excel</a:t>
            </a:r>
            <a:r>
              <a:rPr lang="ru-RU" sz="1400" dirty="0"/>
              <a:t> 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После согласования Акта подпишите его на 1 и 2 странице у руководителя структурного подразделения и материально-ответственного лица соответственно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1846" y="1196198"/>
            <a:ext cx="5399654" cy="4521112"/>
          </a:xfrm>
          <a:prstGeom prst="rect">
            <a:avLst/>
          </a:prstGeom>
        </p:spPr>
      </p:pic>
      <p:sp>
        <p:nvSpPr>
          <p:cNvPr id="9" name="Текст 6">
            <a:extLst>
              <a:ext uri="{FF2B5EF4-FFF2-40B4-BE49-F238E27FC236}">
                <a16:creationId xmlns:a16="http://schemas.microsoft.com/office/drawing/2014/main" id="{C75A30E8-A6F1-C26D-CDA0-407D29D8DD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900108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3. ПОДГОТОВКА АКТА О ПРИЕМЕ-ПЕРЕДАЧЕ, ВНЕДРЕНИИ НЕМАТЕРИАЛЬНОГО АКТИВА</a:t>
            </a:r>
          </a:p>
        </p:txBody>
      </p:sp>
    </p:spTree>
    <p:extLst>
      <p:ext uri="{BB962C8B-B14F-4D97-AF65-F5344CB8AC3E}">
        <p14:creationId xmlns:p14="http://schemas.microsoft.com/office/powerpoint/2010/main" val="2644167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5939" y="1466871"/>
            <a:ext cx="5743953" cy="525720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/>
              <a:t>Подпишите Акт у членов Комиссии по поступлению и выбытию нефинансовых и нематериальных активов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/>
              <a:t>Отсканируйте подписанный всеми членами Комиссии «Акт 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Передайте оригиналы «Расчета фактических затрат на создание нематериального актива» и «</a:t>
            </a:r>
            <a:r>
              <a:rPr lang="ru-RU" sz="1400" dirty="0" smtClean="0"/>
              <a:t>Акт </a:t>
            </a:r>
            <a:r>
              <a:rPr lang="ru-RU" sz="1400" dirty="0"/>
              <a:t>о приеме-передаче, </a:t>
            </a:r>
            <a:r>
              <a:rPr lang="ru-RU" sz="1400" dirty="0" smtClean="0"/>
              <a:t>внедрении </a:t>
            </a:r>
            <a:r>
              <a:rPr lang="ru-RU" sz="1400" dirty="0"/>
              <a:t>НМА» в Отдел по учету нефинансовых активов Управления бухгалтерского учета и отчетности НИУ ВШЭ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1400" dirty="0"/>
              <a:t>Получите информацию о постановке РИД на бухгалтерский баланс в Отделе по учету нефинансовых активов Управления бухгалтерского учета и отчетности НИУ ВШЭ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sz="1400" dirty="0"/>
              <a:t>Постановка РИД на бухгалтерский учет завершена. РИД зарегистрирован в качестве нематериального актива и может использоваться для заключения лицензионных соглашений и договоров отчуждения исключительных прав.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200" dirty="0"/>
              <a:t>Центр коммерциализации разработок и трансфера технологий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200" dirty="0"/>
              <a:t>Порядок постановки РИД на бухгалтерский учет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273" y="1466871"/>
            <a:ext cx="5219788" cy="4370511"/>
          </a:xfrm>
          <a:prstGeom prst="rect">
            <a:avLst/>
          </a:prstGeom>
        </p:spPr>
      </p:pic>
      <p:sp>
        <p:nvSpPr>
          <p:cNvPr id="9" name="Текст 6">
            <a:extLst>
              <a:ext uri="{FF2B5EF4-FFF2-40B4-BE49-F238E27FC236}">
                <a16:creationId xmlns:a16="http://schemas.microsoft.com/office/drawing/2014/main" id="{C75A30E8-A6F1-C26D-CDA0-407D29D8DD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3900108" cy="408109"/>
          </a:xfrm>
        </p:spPr>
        <p:txBody>
          <a:bodyPr/>
          <a:lstStyle/>
          <a:p>
            <a:r>
              <a:rPr lang="ru-RU" sz="1400" dirty="0">
                <a:solidFill>
                  <a:srgbClr val="FF0000"/>
                </a:solidFill>
              </a:rPr>
              <a:t>4. ПОДПИСАНИЕ АКТА У КОМИССИИ</a:t>
            </a:r>
          </a:p>
        </p:txBody>
      </p:sp>
    </p:spTree>
    <p:extLst>
      <p:ext uri="{BB962C8B-B14F-4D97-AF65-F5344CB8AC3E}">
        <p14:creationId xmlns:p14="http://schemas.microsoft.com/office/powerpoint/2010/main" val="15551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9875bd71-cde8-496c-a136-433f55d5e6d0"/>
    <ds:schemaRef ds:uri="http://schemas.microsoft.com/office/infopath/2007/PartnerControls"/>
    <ds:schemaRef ds:uri="http://purl.org/dc/terms/"/>
    <ds:schemaRef ds:uri="e96afe77-3acb-4328-97fc-408e1bde3ecd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1536</Words>
  <Application>Microsoft Office PowerPoint</Application>
  <PresentationFormat>Широкоэкранный</PresentationFormat>
  <Paragraphs>116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HSE Sans</vt:lpstr>
      <vt:lpstr>Office Theme</vt:lpstr>
      <vt:lpstr>Порядок постановки РИД на бухгалтерский учет НИУ ВШЭ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Грызлова Ольга Николаевна</cp:lastModifiedBy>
  <cp:revision>79</cp:revision>
  <cp:lastPrinted>2021-11-11T13:08:42Z</cp:lastPrinted>
  <dcterms:created xsi:type="dcterms:W3CDTF">2021-11-11T08:52:47Z</dcterms:created>
  <dcterms:modified xsi:type="dcterms:W3CDTF">2023-08-25T12:29:27Z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